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pict" ContentType="image/pict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747BF-E389-FE43-8B10-C169BA49B94C}" type="datetimeFigureOut">
              <a:rPr lang="en-US" smtClean="0"/>
              <a:pPr/>
              <a:t>2/14/12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3F55B-4E6E-A54E-9507-D2CD1D25C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oleObject" Target="Base:Users:nicocasteele:Science:science%20resources:Chemistry:IGCSE:topicnotes:Edexel:section%203:notes:Section%203%20d%20ethanol.doc!OLE_LINK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ethanol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79438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886200"/>
            <a:ext cx="3345376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976" y="3886200"/>
            <a:ext cx="3434062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glucose   </a:t>
            </a:r>
            <a:r>
              <a:rPr lang="en-US" dirty="0" err="1" smtClean="0">
                <a:sym typeface="Symbol"/>
              </a:rPr>
              <a:t></a:t>
            </a:r>
            <a:r>
              <a:rPr lang="en-US" dirty="0" smtClean="0"/>
              <a:t>          ethanol   </a:t>
            </a:r>
            <a:r>
              <a:rPr lang="en-US" dirty="0"/>
              <a:t>+</a:t>
            </a:r>
            <a:r>
              <a:rPr lang="en-US" dirty="0" smtClean="0"/>
              <a:t>   </a:t>
            </a:r>
            <a:r>
              <a:rPr lang="en-US" dirty="0"/>
              <a:t>carbon dioxide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  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2C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OH (</a:t>
            </a:r>
            <a:r>
              <a:rPr lang="en-US" dirty="0" err="1"/>
              <a:t>aq</a:t>
            </a:r>
            <a:r>
              <a:rPr lang="en-US" dirty="0"/>
              <a:t>)   +   2CO</a:t>
            </a:r>
            <a:r>
              <a:rPr lang="en-US" baseline="-25000" dirty="0"/>
              <a:t>2</a:t>
            </a:r>
            <a:r>
              <a:rPr lang="en-US" dirty="0"/>
              <a:t> (</a:t>
            </a:r>
            <a:r>
              <a:rPr lang="en-US" dirty="0" err="1"/>
              <a:t>g</a:t>
            </a:r>
            <a:r>
              <a:rPr lang="en-US" dirty="0" smtClean="0"/>
              <a:t>)</a:t>
            </a:r>
          </a:p>
          <a:p>
            <a:r>
              <a:rPr lang="en-US" dirty="0"/>
              <a:t>c</a:t>
            </a:r>
            <a:r>
              <a:rPr lang="en-US" dirty="0" smtClean="0"/>
              <a:t>onditions: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yeast to carry out anaerobic respiration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30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r>
              <a:rPr lang="en-US" dirty="0" smtClean="0"/>
              <a:t> to 40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r>
              <a:rPr lang="en-US" dirty="0"/>
              <a:t>n</a:t>
            </a:r>
            <a:r>
              <a:rPr lang="en-US" dirty="0" smtClean="0"/>
              <a:t>o oxygen</a:t>
            </a:r>
            <a:endParaRPr lang="en-GB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346" y="4089242"/>
            <a:ext cx="2152261" cy="20369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154" y="4089242"/>
            <a:ext cx="2181645" cy="20242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atalytic addition of steam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ethene</a:t>
            </a:r>
            <a:r>
              <a:rPr lang="en-US" dirty="0"/>
              <a:t>   +     steam     </a:t>
            </a:r>
            <a:r>
              <a:rPr lang="en-US" dirty="0" smtClean="0"/>
              <a:t> </a:t>
            </a:r>
            <a:r>
              <a:rPr lang="en-US" dirty="0" err="1" smtClean="0">
                <a:sym typeface="Symbol"/>
              </a:rPr>
              <a:t></a:t>
            </a:r>
            <a:r>
              <a:rPr lang="en-US" dirty="0" err="1">
                <a:sym typeface="Symbol"/>
              </a:rPr>
              <a:t></a:t>
            </a:r>
            <a:r>
              <a:rPr lang="en-US" dirty="0"/>
              <a:t>        </a:t>
            </a:r>
            <a:r>
              <a:rPr lang="en-US" dirty="0" smtClean="0"/>
              <a:t> ethanol </a:t>
            </a:r>
          </a:p>
          <a:p>
            <a:r>
              <a:rPr lang="en-US" dirty="0" smtClean="0"/>
              <a:t>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4</a:t>
            </a:r>
            <a:r>
              <a:rPr lang="en-US" dirty="0" smtClean="0"/>
              <a:t>   +   H</a:t>
            </a:r>
            <a:r>
              <a:rPr lang="en-US" baseline="-25000" dirty="0" smtClean="0"/>
              <a:t>2</a:t>
            </a:r>
            <a:r>
              <a:rPr lang="en-US" dirty="0" smtClean="0"/>
              <a:t>O      </a:t>
            </a:r>
            <a:r>
              <a:rPr lang="en-US" dirty="0" err="1" smtClean="0">
                <a:sym typeface="Symbol"/>
              </a:rPr>
              <a:t></a:t>
            </a:r>
            <a:r>
              <a:rPr lang="en-US" dirty="0" smtClean="0"/>
              <a:t>    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OH  </a:t>
            </a:r>
          </a:p>
          <a:p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onditions: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300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  <a:p>
            <a:pPr lvl="1">
              <a:buFont typeface="Wingdings" charset="2"/>
              <a:buChar char="§"/>
            </a:pPr>
            <a:r>
              <a:rPr lang="en-US" dirty="0"/>
              <a:t>p</a:t>
            </a:r>
            <a:r>
              <a:rPr lang="en-US" dirty="0" smtClean="0"/>
              <a:t>hosphoric acid catalyst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60 – 70 </a:t>
            </a:r>
            <a:r>
              <a:rPr lang="en-US" dirty="0" err="1" smtClean="0"/>
              <a:t>atm</a:t>
            </a:r>
            <a:r>
              <a:rPr lang="en-US" dirty="0" smtClean="0"/>
              <a:t> pressure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 or addition?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Country A: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w</a:t>
            </a:r>
            <a:r>
              <a:rPr lang="en-US" dirty="0" smtClean="0"/>
              <a:t>arm and humid climate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g</a:t>
            </a:r>
            <a:r>
              <a:rPr lang="en-US" dirty="0" smtClean="0"/>
              <a:t>ood conditions for growing sugar cane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a</a:t>
            </a:r>
            <a:r>
              <a:rPr lang="en-US" dirty="0" smtClean="0"/>
              <a:t> lot of agricultural land</a:t>
            </a:r>
          </a:p>
          <a:p>
            <a:pPr lvl="1"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Country B: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d</a:t>
            </a:r>
            <a:r>
              <a:rPr lang="en-US" dirty="0" smtClean="0"/>
              <a:t>ry and hot climate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l</a:t>
            </a:r>
            <a:r>
              <a:rPr lang="en-US" dirty="0" smtClean="0"/>
              <a:t>and is scarce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h</a:t>
            </a:r>
            <a:r>
              <a:rPr lang="en-US" dirty="0" smtClean="0"/>
              <a:t>as crude oil reserves</a:t>
            </a:r>
          </a:p>
          <a:p>
            <a:pPr lvl="1">
              <a:buFont typeface="Wingdings" charset="2"/>
              <a:buChar char="§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Ethanol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014988" cy="2388618"/>
          </a:xfrm>
        </p:spPr>
        <p:txBody>
          <a:bodyPr>
            <a:normAutofit/>
          </a:bodyPr>
          <a:lstStyle/>
          <a:p>
            <a:r>
              <a:rPr lang="en-US" dirty="0" smtClean="0"/>
              <a:t>Combustion producing carbon dioxide and water</a:t>
            </a:r>
          </a:p>
          <a:p>
            <a:r>
              <a:rPr lang="en-US" dirty="0" smtClean="0"/>
              <a:t>Dehydration 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C</a:t>
            </a:r>
            <a:r>
              <a:rPr lang="en-US" baseline="-25000" dirty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OH   </a:t>
            </a:r>
            <a:r>
              <a:rPr lang="en-US" dirty="0" err="1" smtClean="0">
                <a:sym typeface="Symbol"/>
              </a:rPr>
              <a:t></a:t>
            </a:r>
            <a:r>
              <a:rPr lang="en-US" dirty="0" smtClean="0"/>
              <a:t>   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4</a:t>
            </a:r>
            <a:r>
              <a:rPr lang="en-US" dirty="0" smtClean="0"/>
              <a:t>  +  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GB" dirty="0" smtClean="0"/>
          </a:p>
          <a:p>
            <a:pPr lvl="1">
              <a:buFont typeface="Wingdings" charset="2"/>
              <a:buChar char="§"/>
            </a:pPr>
            <a:r>
              <a:rPr lang="en-GB" dirty="0"/>
              <a:t>c</a:t>
            </a:r>
            <a:r>
              <a:rPr lang="en-GB" dirty="0" smtClean="0"/>
              <a:t>onditions</a:t>
            </a:r>
            <a:r>
              <a:rPr lang="en-GB" dirty="0"/>
              <a:t>: heat and a catalyst such as aluminium </a:t>
            </a:r>
            <a:r>
              <a:rPr lang="en-GB" dirty="0" smtClean="0"/>
              <a:t>oxide.</a:t>
            </a:r>
            <a:endParaRPr lang="en-GB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347497" y="3531618"/>
          <a:ext cx="6580369" cy="3009900"/>
        </p:xfrm>
        <a:graphic>
          <a:graphicData uri="http://schemas.openxmlformats.org/presentationml/2006/ole">
            <p:oleObj spid="_x0000_s17410" name="Document" r:id="rId3" imgW="6350000" imgH="30099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133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Base:Users:nicocasteele:Science:science%20resources:Chemistry:IGCSE:topicnotes:Edexel:section%203:notes:Section%203%20d%20ethanol.doc!OLE_LINK1</vt:lpstr>
      <vt:lpstr>Making ethanol</vt:lpstr>
      <vt:lpstr>fermentation</vt:lpstr>
      <vt:lpstr>catalytic addition of steam</vt:lpstr>
      <vt:lpstr>Fermentation or addition?</vt:lpstr>
      <vt:lpstr>Ethanol reactions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ethanol</dc:title>
  <dc:creator>Client Admin</dc:creator>
  <cp:lastModifiedBy>Client Admin</cp:lastModifiedBy>
  <cp:revision>4</cp:revision>
  <dcterms:created xsi:type="dcterms:W3CDTF">2012-02-14T00:51:32Z</dcterms:created>
  <dcterms:modified xsi:type="dcterms:W3CDTF">2012-02-14T00:55:24Z</dcterms:modified>
</cp:coreProperties>
</file>